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3" r:id="rId5"/>
    <p:sldId id="262" r:id="rId6"/>
    <p:sldId id="264" r:id="rId7"/>
    <p:sldId id="265" r:id="rId8"/>
    <p:sldId id="261" r:id="rId9"/>
    <p:sldId id="257" r:id="rId10"/>
    <p:sldId id="260" r:id="rId1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360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D73282-71FD-4A21-981C-A08D12C9509E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E014F-10D8-4C2F-8F05-79BE88B341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55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92F50A-476F-448F-BED8-974E448DF246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BB630-3C80-4EA7-A153-4B729F38DE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4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D2EF4B-8E07-4DD8-A783-BCCBFF83AE3E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8C2498-1FB1-4C51-96B7-943E602037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215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9DA034-7E39-47C3-9116-9B1DD035686B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EC9B0F-4966-4862-A437-46A4193D6F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19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A202DE-C2CC-4476-93B0-E511D21A2B6B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4D270D-778B-4FEC-9D78-47033F56AA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30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47E56B-2DBC-4CD2-8B2F-16AE65C909F6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899E2-124C-406F-AEED-A8F9A6D028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27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7ABD5-C464-4EE9-804B-ECBE6BDC684E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18305A-EF0C-4B60-90F4-E8964A015C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437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F081E8-E93D-48DC-8CCB-93275130C06E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47FA1-91AA-4BA8-93DE-633DCBF5CD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76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29F642-8E5A-49AE-8A96-60425323DF2E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C2AC1A-DE3E-4449-9C79-7B5565929E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9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E0A621-EFFF-4FF7-AB1A-442575230AC2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900F-9D6F-4D76-954A-F5E76C7D42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69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36FE19-5C44-44C8-9F0B-A4426DE97165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D24478-FB36-4699-A26F-6EC985F9BF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86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FE4635C2-0D19-472E-BCDD-E2BC661AAED4}" type="datetimeFigureOut">
              <a:rPr lang="en-US" altLang="en-US"/>
              <a:pPr/>
              <a:t>3/21/2014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E216561-8114-4E5F-9481-0867796FFE3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0" name="Picture 7" descr="New 42in Heade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1" descr="nsf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63" y="6356350"/>
            <a:ext cx="363537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2" descr="CU SEAL SIMPLE BLACK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6364288"/>
            <a:ext cx="35718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 bwMode="auto">
          <a:xfrm>
            <a:off x="314325" y="1558925"/>
            <a:ext cx="8610599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000" dirty="0" smtClean="0"/>
              <a:t>Effects of External Magnetic Field on Cavity Performance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Dan Gonnella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Matthias </a:t>
            </a:r>
            <a:r>
              <a:rPr lang="en-US" dirty="0" err="1" smtClean="0">
                <a:ea typeface="+mn-ea"/>
                <a:cs typeface="+mn-cs"/>
              </a:rPr>
              <a:t>Liepe</a:t>
            </a: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Cornell University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75" y="0"/>
            <a:ext cx="4352925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1" y="695325"/>
            <a:ext cx="8934450" cy="5230813"/>
          </a:xfrm>
        </p:spPr>
        <p:txBody>
          <a:bodyPr/>
          <a:lstStyle/>
          <a:p>
            <a:r>
              <a:rPr lang="en-US" sz="3000" dirty="0" smtClean="0"/>
              <a:t>Residual resistance decreases with faster cool down in both N</a:t>
            </a:r>
            <a:r>
              <a:rPr lang="en-US" sz="3000" baseline="-25000" dirty="0" smtClean="0"/>
              <a:t>2</a:t>
            </a:r>
            <a:r>
              <a:rPr lang="en-US" sz="3000" dirty="0" smtClean="0"/>
              <a:t> doped and EP+120</a:t>
            </a:r>
            <a:r>
              <a:rPr lang="en-US" sz="3000" baseline="30000" dirty="0" smtClean="0"/>
              <a:t>o</a:t>
            </a:r>
            <a:r>
              <a:rPr lang="en-US" sz="3000" dirty="0" smtClean="0"/>
              <a:t>C baked cavities as initially found by FNAL.</a:t>
            </a:r>
          </a:p>
          <a:p>
            <a:pPr lvl="1"/>
            <a:r>
              <a:rPr lang="en-US" sz="2600" dirty="0" smtClean="0"/>
              <a:t>Resistance from trapped flux is independent of both temperature and cavity field strength.</a:t>
            </a:r>
          </a:p>
          <a:p>
            <a:r>
              <a:rPr lang="en-US" sz="3000" dirty="0" smtClean="0"/>
              <a:t>Residual losses from trapped flux is very different for the two cavities: the N</a:t>
            </a:r>
            <a:r>
              <a:rPr lang="en-US" sz="3000" baseline="-25000" dirty="0" smtClean="0"/>
              <a:t>2</a:t>
            </a:r>
            <a:r>
              <a:rPr lang="en-US" sz="3000" dirty="0" smtClean="0"/>
              <a:t> doped cavity showed 2.9</a:t>
            </a:r>
            <a:r>
              <a:rPr lang="en-US" sz="3000" dirty="0" smtClean="0">
                <a:latin typeface="GreekC"/>
                <a:cs typeface="GreekC"/>
              </a:rPr>
              <a:t>±</a:t>
            </a:r>
            <a:r>
              <a:rPr lang="en-US" sz="3000" dirty="0" smtClean="0">
                <a:cs typeface="GreekC"/>
              </a:rPr>
              <a:t>0.2 n</a:t>
            </a:r>
            <a:r>
              <a:rPr lang="el-GR" sz="3000" dirty="0" smtClean="0">
                <a:latin typeface="GreekC"/>
                <a:cs typeface="GreekC"/>
              </a:rPr>
              <a:t>Ω</a:t>
            </a:r>
            <a:r>
              <a:rPr lang="en-US" sz="3000" dirty="0" smtClean="0">
                <a:cs typeface="GreekC"/>
              </a:rPr>
              <a:t>/</a:t>
            </a:r>
            <a:r>
              <a:rPr lang="en-US" sz="3000" dirty="0" err="1" smtClean="0">
                <a:cs typeface="GreekC"/>
              </a:rPr>
              <a:t>mG</a:t>
            </a:r>
            <a:r>
              <a:rPr lang="en-US" sz="3000" dirty="0" smtClean="0">
                <a:cs typeface="GreekC"/>
              </a:rPr>
              <a:t> trapped and the EP+120</a:t>
            </a:r>
            <a:r>
              <a:rPr lang="en-US" sz="3000" baseline="30000" dirty="0" smtClean="0"/>
              <a:t>o</a:t>
            </a:r>
            <a:r>
              <a:rPr lang="en-US" sz="3000" dirty="0" smtClean="0">
                <a:cs typeface="GreekC"/>
              </a:rPr>
              <a:t>C cavity showed 0.6</a:t>
            </a:r>
            <a:r>
              <a:rPr lang="en-US" sz="3000" dirty="0" smtClean="0">
                <a:latin typeface="GreekC"/>
                <a:cs typeface="GreekC"/>
              </a:rPr>
              <a:t>±</a:t>
            </a:r>
            <a:r>
              <a:rPr lang="en-US" sz="3000" dirty="0" smtClean="0">
                <a:cs typeface="GreekC"/>
              </a:rPr>
              <a:t>0.1 </a:t>
            </a:r>
            <a:r>
              <a:rPr lang="en-US" sz="3000" dirty="0">
                <a:cs typeface="GreekC"/>
              </a:rPr>
              <a:t>n</a:t>
            </a:r>
            <a:r>
              <a:rPr lang="el-GR" sz="3000" dirty="0">
                <a:latin typeface="GreekC"/>
                <a:cs typeface="GreekC"/>
              </a:rPr>
              <a:t>Ω</a:t>
            </a:r>
            <a:r>
              <a:rPr lang="en-US" sz="3000" dirty="0">
                <a:cs typeface="GreekC"/>
              </a:rPr>
              <a:t>/</a:t>
            </a:r>
            <a:r>
              <a:rPr lang="en-US" sz="3000" dirty="0" err="1">
                <a:cs typeface="GreekC"/>
              </a:rPr>
              <a:t>mG</a:t>
            </a:r>
            <a:r>
              <a:rPr lang="en-US" sz="3000" dirty="0">
                <a:cs typeface="GreekC"/>
              </a:rPr>
              <a:t> </a:t>
            </a:r>
            <a:r>
              <a:rPr lang="en-US" sz="3000" dirty="0" smtClean="0">
                <a:cs typeface="GreekC"/>
              </a:rPr>
              <a:t>trapped.</a:t>
            </a:r>
          </a:p>
          <a:p>
            <a:r>
              <a:rPr lang="en-US" sz="3000" dirty="0" smtClean="0">
                <a:cs typeface="GreekC"/>
              </a:rPr>
              <a:t>Future work will focus on repeating this study on more cavities prepared in different ways:</a:t>
            </a:r>
          </a:p>
          <a:p>
            <a:pPr lvl="1"/>
            <a:r>
              <a:rPr lang="en-US" sz="2600" dirty="0" smtClean="0">
                <a:cs typeface="GreekC"/>
              </a:rPr>
              <a:t>Additional N</a:t>
            </a:r>
            <a:r>
              <a:rPr lang="en-US" sz="2600" baseline="-25000" dirty="0" smtClean="0">
                <a:cs typeface="GreekC"/>
              </a:rPr>
              <a:t>2</a:t>
            </a:r>
            <a:r>
              <a:rPr lang="en-US" sz="2600" dirty="0">
                <a:cs typeface="GreekC"/>
              </a:rPr>
              <a:t> </a:t>
            </a:r>
            <a:r>
              <a:rPr lang="en-US" sz="2600" dirty="0" smtClean="0">
                <a:cs typeface="GreekC"/>
              </a:rPr>
              <a:t>doped cavities, more cool downs on the </a:t>
            </a:r>
            <a:br>
              <a:rPr lang="en-US" sz="2600" dirty="0" smtClean="0">
                <a:cs typeface="GreekC"/>
              </a:rPr>
            </a:br>
            <a:r>
              <a:rPr lang="en-US" sz="2600" dirty="0" smtClean="0">
                <a:cs typeface="GreekC"/>
              </a:rPr>
              <a:t>EP+120</a:t>
            </a:r>
            <a:r>
              <a:rPr lang="en-US" sz="2600" baseline="30000" dirty="0" smtClean="0"/>
              <a:t>o</a:t>
            </a:r>
            <a:r>
              <a:rPr lang="en-US" sz="2600" dirty="0" smtClean="0">
                <a:cs typeface="GreekC"/>
              </a:rPr>
              <a:t>C cavity, EP, and BCP cavities.</a:t>
            </a:r>
            <a:endParaRPr lang="en-US" sz="2600" baseline="-25000" dirty="0" smtClean="0">
              <a:cs typeface="GreekC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5" y="0"/>
            <a:ext cx="5143499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Experiment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dirty="0" smtClean="0"/>
              <a:t>A single-cell ILC shaped cavity was prepared with nitrogen doping at FNAL.</a:t>
            </a:r>
          </a:p>
          <a:p>
            <a:r>
              <a:rPr lang="en-US" dirty="0" smtClean="0"/>
              <a:t>The cavity was placed inside a Helmholtz coil so that a uniform (parallel to cavity axis) magnetic field could be applied.</a:t>
            </a:r>
          </a:p>
          <a:p>
            <a:r>
              <a:rPr lang="en-US" dirty="0" smtClean="0"/>
              <a:t>Trapped flux from the external field and residual resistance were measured for a variety of cool down rates.</a:t>
            </a:r>
          </a:p>
          <a:p>
            <a:r>
              <a:rPr lang="en-US" dirty="0" smtClean="0"/>
              <a:t>Measurements were repeated on a standard EP+120</a:t>
            </a:r>
            <a:r>
              <a:rPr lang="en-US" baseline="30000" dirty="0" smtClean="0"/>
              <a:t>o</a:t>
            </a:r>
            <a:r>
              <a:rPr lang="en-US" dirty="0" smtClean="0">
                <a:cs typeface="GreekC"/>
              </a:rPr>
              <a:t>C baked cavity.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6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t="14584" r="13086"/>
          <a:stretch/>
        </p:blipFill>
        <p:spPr>
          <a:xfrm>
            <a:off x="1533525" y="838199"/>
            <a:ext cx="2981325" cy="585787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629025" y="981073"/>
            <a:ext cx="4886324" cy="182166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3016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Experimental Setup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25000" r="27396"/>
          <a:stretch/>
        </p:blipFill>
        <p:spPr>
          <a:xfrm>
            <a:off x="5468757" y="981073"/>
            <a:ext cx="3046592" cy="24288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114425" y="3409950"/>
            <a:ext cx="1704976" cy="2152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114425" y="3409950"/>
            <a:ext cx="2276476" cy="6572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14425" y="2195513"/>
            <a:ext cx="1847850" cy="1214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324100" y="2802732"/>
            <a:ext cx="1304925" cy="86439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629025" y="3409951"/>
            <a:ext cx="4886324" cy="257174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324100" y="981073"/>
            <a:ext cx="3144657" cy="1821658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24100" y="3409950"/>
            <a:ext cx="3144657" cy="257175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992053" y="1990726"/>
            <a:ext cx="694623" cy="20764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371976" y="2931321"/>
            <a:ext cx="1096781" cy="20788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201228" y="4595813"/>
            <a:ext cx="1267529" cy="4143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57150" y="313372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Temperature Sensors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6924675" y="3982463"/>
            <a:ext cx="1485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Fluxgate</a:t>
            </a:r>
          </a:p>
          <a:p>
            <a:pPr algn="ctr"/>
            <a:r>
              <a:rPr lang="en-US" sz="1600" dirty="0" smtClean="0"/>
              <a:t>Magnetometer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329236" y="4831556"/>
            <a:ext cx="1128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Helmholtz </a:t>
            </a:r>
          </a:p>
          <a:p>
            <a:pPr algn="ctr"/>
            <a:r>
              <a:rPr lang="en-US" sz="1600" dirty="0" smtClean="0"/>
              <a:t>Coil</a:t>
            </a:r>
            <a:endParaRPr lang="en-US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871538" y="1284685"/>
            <a:ext cx="923925" cy="6072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-57150" y="181927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Slow Cool</a:t>
            </a:r>
          </a:p>
          <a:p>
            <a:pPr algn="ctr"/>
            <a:r>
              <a:rPr lang="en-US" sz="1600" dirty="0" smtClean="0"/>
              <a:t>Down System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394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674" y="7938"/>
            <a:ext cx="6143625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Fluxgate Measurements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93" y="828675"/>
            <a:ext cx="7638582" cy="571563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095500" y="5210175"/>
            <a:ext cx="491726" cy="555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2498972"/>
            <a:ext cx="626267" cy="291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543550" y="3019425"/>
            <a:ext cx="161926" cy="1571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162425" y="1885950"/>
            <a:ext cx="545308" cy="758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00224" y="4638675"/>
            <a:ext cx="101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External Field Off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707732" y="2467659"/>
            <a:ext cx="203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Field Off,</a:t>
            </a:r>
          </a:p>
          <a:p>
            <a:pPr algn="ctr"/>
            <a:r>
              <a:rPr lang="en-US" dirty="0" smtClean="0"/>
              <a:t>Flux Trapped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930001" y="2175807"/>
            <a:ext cx="101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External Field 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53184" y="1624012"/>
            <a:ext cx="42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</a:t>
            </a:r>
            <a:r>
              <a:rPr lang="en-US" b="1" baseline="-25000" dirty="0" smtClean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19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0975" y="-50799"/>
            <a:ext cx="569595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Q vs Temperature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9" y="917813"/>
            <a:ext cx="8094886" cy="55742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524000"/>
            <a:ext cx="2543175" cy="12003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18 cool downs with a variety of external magnetic fields and cool down rates.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5475" y="4324350"/>
            <a:ext cx="3162300" cy="147732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Spread in Q</a:t>
            </a:r>
            <a:r>
              <a:rPr lang="en-US" b="1" baseline="-25000" dirty="0" smtClean="0">
                <a:solidFill>
                  <a:schemeClr val="bg1"/>
                </a:solidFill>
              </a:rPr>
              <a:t>0</a:t>
            </a:r>
            <a:r>
              <a:rPr lang="en-US" b="1" dirty="0" smtClean="0">
                <a:solidFill>
                  <a:schemeClr val="bg1"/>
                </a:solidFill>
              </a:rPr>
              <a:t> at low temperature is caused by different residual resistance depending on cool down and applied external field.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89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5150" y="26988"/>
            <a:ext cx="6134100" cy="801687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BCS Resistance vs Temperature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" t="2481" r="6136"/>
          <a:stretch/>
        </p:blipFill>
        <p:spPr>
          <a:xfrm>
            <a:off x="219075" y="942974"/>
            <a:ext cx="8787084" cy="49720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7225" y="3095625"/>
            <a:ext cx="3162300" cy="175432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BCS Resistance remains unchanged regardless of cool down rate or external magnetic field – resistance from trapped flux is independent of temperature.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46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225" y="-58737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R</a:t>
            </a:r>
            <a:r>
              <a:rPr lang="en-US" baseline="-25000" dirty="0" err="1" smtClean="0">
                <a:solidFill>
                  <a:schemeClr val="bg1"/>
                </a:solidFill>
              </a:rPr>
              <a:t>res</a:t>
            </a:r>
            <a:r>
              <a:rPr lang="en-US" dirty="0" smtClean="0">
                <a:solidFill>
                  <a:schemeClr val="bg1"/>
                </a:solidFill>
              </a:rPr>
              <a:t> vs Accelerating Field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8" y="871889"/>
            <a:ext cx="8333334" cy="5628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0775" y="2238375"/>
            <a:ext cx="2486025" cy="12003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Residual resistance from trapped flux is independent of accelerating field.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1624" y="4972050"/>
            <a:ext cx="1800225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B</a:t>
            </a:r>
            <a:r>
              <a:rPr lang="en-US" b="1" baseline="-25000" dirty="0" err="1" smtClean="0">
                <a:solidFill>
                  <a:schemeClr val="bg1"/>
                </a:solidFill>
              </a:rPr>
              <a:t>external</a:t>
            </a:r>
            <a:r>
              <a:rPr lang="en-US" b="1" baseline="-25000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= 10 </a:t>
            </a:r>
            <a:r>
              <a:rPr lang="en-US" b="1" dirty="0" err="1" smtClean="0">
                <a:solidFill>
                  <a:schemeClr val="bg1"/>
                </a:solidFill>
              </a:rPr>
              <a:t>mG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5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6475" y="65088"/>
            <a:ext cx="7772399" cy="1143000"/>
          </a:xfrm>
        </p:spPr>
        <p:txBody>
          <a:bodyPr/>
          <a:lstStyle/>
          <a:p>
            <a:r>
              <a:rPr lang="en-US" sz="3400" dirty="0" smtClean="0">
                <a:solidFill>
                  <a:schemeClr val="bg1"/>
                </a:solidFill>
              </a:rPr>
              <a:t>N</a:t>
            </a:r>
            <a:r>
              <a:rPr lang="en-US" sz="3400" baseline="-25000" dirty="0" smtClean="0">
                <a:solidFill>
                  <a:schemeClr val="bg1"/>
                </a:solidFill>
              </a:rPr>
              <a:t>2</a:t>
            </a:r>
            <a:r>
              <a:rPr lang="en-US" sz="3400" dirty="0" smtClean="0">
                <a:solidFill>
                  <a:schemeClr val="bg1"/>
                </a:solidFill>
              </a:rPr>
              <a:t> Doped: </a:t>
            </a:r>
            <a:r>
              <a:rPr lang="en-US" sz="3400" dirty="0" err="1" smtClean="0">
                <a:solidFill>
                  <a:schemeClr val="bg1"/>
                </a:solidFill>
              </a:rPr>
              <a:t>R</a:t>
            </a:r>
            <a:r>
              <a:rPr lang="en-US" sz="3400" baseline="-25000" dirty="0" err="1" smtClean="0">
                <a:solidFill>
                  <a:schemeClr val="bg1"/>
                </a:solidFill>
              </a:rPr>
              <a:t>res</a:t>
            </a:r>
            <a:r>
              <a:rPr lang="en-US" sz="3400" dirty="0" smtClean="0">
                <a:solidFill>
                  <a:schemeClr val="bg1"/>
                </a:solidFill>
              </a:rPr>
              <a:t> vs Cool Down Rate</a:t>
            </a:r>
            <a:endParaRPr lang="en-US" sz="3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175"/>
            <a:ext cx="6733725" cy="4980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91275" y="1176477"/>
            <a:ext cx="25336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Higher applied magnetic field yields higher residual resistance.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Faster cool down rate yields less residual resistance.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more information see my other talk in WG8: “Cavity Testing for High Q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87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434" y="1038952"/>
            <a:ext cx="7866667" cy="5819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5127"/>
            <a:ext cx="7534766" cy="1143000"/>
          </a:xfrm>
        </p:spPr>
        <p:txBody>
          <a:bodyPr/>
          <a:lstStyle/>
          <a:p>
            <a:r>
              <a:rPr lang="en-US" sz="2500" b="1" dirty="0" smtClean="0"/>
              <a:t>Residual Resistance from External Field vs. Trapped Flux</a:t>
            </a:r>
            <a:endParaRPr lang="en-US" sz="25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991350" y="1485900"/>
            <a:ext cx="215265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Amount of flux trapped depends on cool down rate and external field applied.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Initial results suggest that residual losses from trapped flux are much higher (5X) in a N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</a:rPr>
              <a:t> doped cavity than a EP+120</a:t>
            </a:r>
            <a:r>
              <a:rPr lang="en-US" sz="2000" b="1" baseline="30000" dirty="0" smtClean="0">
                <a:solidFill>
                  <a:srgbClr val="FF0000"/>
                </a:solidFill>
              </a:rPr>
              <a:t>0</a:t>
            </a:r>
            <a:r>
              <a:rPr lang="en-US" sz="2000" b="1" dirty="0" smtClean="0">
                <a:solidFill>
                  <a:srgbClr val="FF0000"/>
                </a:solidFill>
              </a:rPr>
              <a:t>C baked cavity.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83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382</Words>
  <Application>Microsoft Office PowerPoint</Application>
  <PresentationFormat>On-screen Show (4:3)</PresentationFormat>
  <Paragraphs>44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Effects of External Magnetic Field on Cavity Performance</vt:lpstr>
      <vt:lpstr>The Experiment</vt:lpstr>
      <vt:lpstr>Experimental Setup</vt:lpstr>
      <vt:lpstr>Fluxgate Measurements</vt:lpstr>
      <vt:lpstr>Q vs Temperature</vt:lpstr>
      <vt:lpstr>BCS Resistance vs Temperature</vt:lpstr>
      <vt:lpstr>Rres vs Accelerating Field</vt:lpstr>
      <vt:lpstr>N2 Doped: Rres vs Cool Down Rate</vt:lpstr>
      <vt:lpstr>Residual Resistance from External Field vs. Trapped Flux</vt:lpstr>
      <vt:lpstr>Conclusions</vt:lpstr>
    </vt:vector>
  </TitlesOfParts>
  <Company>LEPP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Jeanne Butler</dc:creator>
  <cp:lastModifiedBy>Dan Gonnella</cp:lastModifiedBy>
  <cp:revision>28</cp:revision>
  <dcterms:created xsi:type="dcterms:W3CDTF">2013-05-03T15:34:07Z</dcterms:created>
  <dcterms:modified xsi:type="dcterms:W3CDTF">2014-03-21T19:26:15Z</dcterms:modified>
</cp:coreProperties>
</file>